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PT Sans Narrow"/>
      <p:regular r:id="rId24"/>
      <p:bold r:id="rId25"/>
    </p:embeddedFont>
    <p:embeddedFont>
      <p:font typeface="Open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PTSansNarrow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regular.fntdata"/><Relationship Id="rId25" Type="http://schemas.openxmlformats.org/officeDocument/2006/relationships/font" Target="fonts/PTSansNarrow-bold.fntdata"/><Relationship Id="rId28" Type="http://schemas.openxmlformats.org/officeDocument/2006/relationships/font" Target="fonts/OpenSans-italic.fntdata"/><Relationship Id="rId27" Type="http://schemas.openxmlformats.org/officeDocument/2006/relationships/font" Target="fonts/Open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Funny intro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Bestfriend’s poo?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detecting pee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shadows detected as waste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night vision (include picture of night image)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limitations with seeing the entire pad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warping the image causes us to see even less of the pad, because you need a view of all 4 corners to properly transform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Helping out your BEST FRIEND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MANS BEST FRIEND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THEY STILL GO TO THE RESTROOM AND YOU HAVE TO CLEAN IT, BUT YOU THINK IT’S GROSS. THEREFORE WE BRING YOU BRILLIANT PAD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the Brilliant Pad product and its current vision system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the limitations and issues with the brilliant pad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Adding tech to combat your greatest problem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	Detect dog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	Detect amount of waste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Char char="●"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How dirty is the pad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Char char="●"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Improving how we detect the dog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rive.google.com/file/d/1fEZGTqlA_l_JXCdWIV8q-EUqSuzs4lOM/view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rive.google.com/file/d/1l1nEwbiLDIssO0hpcZLkULeMBshwpU8h/view" TargetMode="External"/><Relationship Id="rId4" Type="http://schemas.openxmlformats.org/officeDocument/2006/relationships/hyperlink" Target="https://drive.google.com/file/d/1EfNvftPbHNxwcg2GKMeGLNqBuKlJ4XOF/view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rive.google.com/file/d/1dtpyy9j0eubvAW5SYr1xisPV_rx6ZIDB/view" TargetMode="External"/><Relationship Id="rId4" Type="http://schemas.openxmlformats.org/officeDocument/2006/relationships/image" Target="../media/image7.jpg"/><Relationship Id="rId5" Type="http://schemas.openxmlformats.org/officeDocument/2006/relationships/hyperlink" Target="https://drive.google.com/file/d/1jrRNLfcwiH2g6f5e3ia9gZYYBjlSLE0p/view" TargetMode="External"/><Relationship Id="rId6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937725" y="12868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CSE 145: Brilliant Pad Poo Vision</a:t>
            </a:r>
            <a:endParaRPr sz="3600"/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Oral Presentation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Richard Chum, Derek Lam, Kevin Tain</a:t>
            </a:r>
            <a:endParaRPr sz="1400"/>
          </a:p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2403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Design</a:t>
            </a:r>
            <a:endParaRPr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9200" y="357500"/>
            <a:ext cx="3071600" cy="167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66313"/>
            <a:ext cx="2575066" cy="3433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Shape 133"/>
          <p:cNvCxnSpPr/>
          <p:nvPr/>
        </p:nvCxnSpPr>
        <p:spPr>
          <a:xfrm flipH="1" rot="10800000">
            <a:off x="3036975" y="2904575"/>
            <a:ext cx="10848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4" name="Shape 1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7525" y="2060525"/>
            <a:ext cx="3743698" cy="280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with LED indicator</a:t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0475" y="1409263"/>
            <a:ext cx="3998975" cy="232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425" y="1386125"/>
            <a:ext cx="3703175" cy="237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/>
          <p:nvPr>
            <p:ph idx="1" type="body"/>
          </p:nvPr>
        </p:nvSpPr>
        <p:spPr>
          <a:xfrm>
            <a:off x="414413" y="3991100"/>
            <a:ext cx="3943200" cy="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LED Off = Not ready to advance</a:t>
            </a:r>
            <a:endParaRPr/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4870463" y="3991100"/>
            <a:ext cx="3943200" cy="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LED On = Ready to advance</a:t>
            </a:r>
            <a:endParaRPr/>
          </a:p>
        </p:txBody>
      </p:sp>
      <p:sp>
        <p:nvSpPr>
          <p:cNvPr id="144" name="Shape 144"/>
          <p:cNvSpPr/>
          <p:nvPr/>
        </p:nvSpPr>
        <p:spPr>
          <a:xfrm rot="3016742">
            <a:off x="3574929" y="2481142"/>
            <a:ext cx="832330" cy="404968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/>
          <p:nvPr/>
        </p:nvSpPr>
        <p:spPr>
          <a:xfrm rot="-7912418">
            <a:off x="7240465" y="1586573"/>
            <a:ext cx="832372" cy="404925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311700" y="3017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with LED indicator</a:t>
            </a:r>
            <a:endParaRPr/>
          </a:p>
        </p:txBody>
      </p:sp>
      <p:sp>
        <p:nvSpPr>
          <p:cNvPr id="151" name="Shape 151" title="demonstration.MOV">
            <a:hlinkClick r:id="rId3"/>
          </p:cNvPr>
          <p:cNvSpPr/>
          <p:nvPr/>
        </p:nvSpPr>
        <p:spPr>
          <a:xfrm>
            <a:off x="2286000" y="1161575"/>
            <a:ext cx="4572000" cy="3429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300" y="381125"/>
            <a:ext cx="5867400" cy="44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Limited View + Camera Quality</a:t>
            </a: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563" y="1338250"/>
            <a:ext cx="3876675" cy="3276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Shape 163"/>
          <p:cNvCxnSpPr/>
          <p:nvPr/>
        </p:nvCxnSpPr>
        <p:spPr>
          <a:xfrm flipH="1" rot="10800000">
            <a:off x="3824338" y="2925050"/>
            <a:ext cx="10848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4" name="Shape 1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750" y="1304825"/>
            <a:ext cx="3466187" cy="3466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Transformation</a:t>
            </a:r>
            <a:endParaRPr/>
          </a:p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860500" y="4030225"/>
            <a:ext cx="3407400" cy="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Original</a:t>
            </a:r>
            <a:endParaRPr/>
          </a:p>
        </p:txBody>
      </p:sp>
      <p:pic>
        <p:nvPicPr>
          <p:cNvPr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6200" y="1293963"/>
            <a:ext cx="3407434" cy="255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 txBox="1"/>
          <p:nvPr>
            <p:ph idx="1" type="body"/>
          </p:nvPr>
        </p:nvSpPr>
        <p:spPr>
          <a:xfrm>
            <a:off x="4876213" y="4066650"/>
            <a:ext cx="3407400" cy="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Transformed</a:t>
            </a:r>
            <a:endParaRPr/>
          </a:p>
        </p:txBody>
      </p:sp>
      <p:pic>
        <p:nvPicPr>
          <p:cNvPr id="173" name="Shape 1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038" y="1304825"/>
            <a:ext cx="3466315" cy="257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Pee Detection</a:t>
            </a:r>
            <a:endParaRPr/>
          </a:p>
        </p:txBody>
      </p:sp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725" y="1451925"/>
            <a:ext cx="3825975" cy="2870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1525" y="445025"/>
            <a:ext cx="2614124" cy="195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5686388" y="2743975"/>
            <a:ext cx="2504390" cy="19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311700" y="3290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Shadows</a:t>
            </a:r>
            <a:endParaRPr/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716650" y="4023400"/>
            <a:ext cx="3407400" cy="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Detected as Motion</a:t>
            </a:r>
            <a:endParaRPr/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5013350" y="4023400"/>
            <a:ext cx="3407400" cy="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Detected as Waste</a:t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8938" y="1188850"/>
            <a:ext cx="3176231" cy="268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13" y="1188850"/>
            <a:ext cx="3159482" cy="268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/>
          <p:nvPr/>
        </p:nvSpPr>
        <p:spPr>
          <a:xfrm rot="-2570360">
            <a:off x="4706282" y="933202"/>
            <a:ext cx="545779" cy="900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Shape 192"/>
          <p:cNvSpPr/>
          <p:nvPr/>
        </p:nvSpPr>
        <p:spPr>
          <a:xfrm rot="1641224">
            <a:off x="1427442" y="2299901"/>
            <a:ext cx="545831" cy="900193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311700" y="2813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Projects</a:t>
            </a:r>
            <a:endParaRPr/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025" y="1031975"/>
            <a:ext cx="6347946" cy="368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311700" y="17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588" y="909175"/>
            <a:ext cx="5278833" cy="395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1763" y="2471625"/>
            <a:ext cx="3600451" cy="240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3647" y="270875"/>
            <a:ext cx="4856707" cy="206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13" y="1187988"/>
            <a:ext cx="3278026" cy="276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088" y="1403038"/>
            <a:ext cx="4040300" cy="23374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>
            <p:ph type="title"/>
          </p:nvPr>
        </p:nvSpPr>
        <p:spPr>
          <a:xfrm>
            <a:off x="311700" y="254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Introducing: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150" y="1542200"/>
            <a:ext cx="4216774" cy="205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4453" y="1372498"/>
            <a:ext cx="3198000" cy="2398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>
            <p:ph type="title"/>
          </p:nvPr>
        </p:nvSpPr>
        <p:spPr>
          <a:xfrm>
            <a:off x="311700" y="254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Limitation</a:t>
            </a:r>
            <a:endParaRPr/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860500" y="4030225"/>
            <a:ext cx="3407400" cy="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Limited Vision</a:t>
            </a:r>
            <a:endParaRPr/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5169750" y="4030225"/>
            <a:ext cx="3407400" cy="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Early advancement of pad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2131375" y="139500"/>
            <a:ext cx="46854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Poo Vision to the Rescue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Enhancements</a:t>
            </a:r>
            <a:endParaRPr/>
          </a:p>
        </p:txBody>
      </p:sp>
      <p:pic>
        <p:nvPicPr>
          <p:cNvPr id="101" name="Shape 101"/>
          <p:cNvPicPr preferRelativeResize="0"/>
          <p:nvPr/>
        </p:nvPicPr>
        <p:blipFill rotWithShape="1">
          <a:blip r:embed="rId3">
            <a:alphaModFix/>
          </a:blip>
          <a:srcRect b="0" l="0" r="0" t="43883"/>
          <a:stretch/>
        </p:blipFill>
        <p:spPr>
          <a:xfrm>
            <a:off x="777025" y="1652250"/>
            <a:ext cx="7199850" cy="271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 and Dirty with the Details</a:t>
            </a:r>
            <a:endParaRPr/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4653900" y="1693250"/>
            <a:ext cx="4178400" cy="20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Algorithms:</a:t>
            </a:r>
            <a:endParaRPr sz="3000"/>
          </a:p>
          <a:p>
            <a:pPr indent="-419100" lvl="0" marL="457200" rtl="0">
              <a:spcBef>
                <a:spcPts val="160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Blob detection</a:t>
            </a:r>
            <a:endParaRPr sz="3000"/>
          </a:p>
          <a:p>
            <a:pPr indent="-419100" lvl="0" marL="457200" rtl="0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Differential Images</a:t>
            </a:r>
            <a:endParaRPr sz="3000"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100" y="2094188"/>
            <a:ext cx="3753999" cy="125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254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Determining Soil Level</a:t>
            </a:r>
            <a:endParaRPr/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714375" y="1266325"/>
            <a:ext cx="38127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Normal Lighting</a:t>
            </a:r>
            <a:endParaRPr/>
          </a:p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Shape 116" title="with_light.mp4">
            <a:hlinkClick r:id="rId3"/>
          </p:cNvPr>
          <p:cNvSpPr/>
          <p:nvPr/>
        </p:nvSpPr>
        <p:spPr>
          <a:xfrm>
            <a:off x="714375" y="1693125"/>
            <a:ext cx="3812700" cy="2859525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Shape 117" title="low_light.mp4">
            <a:hlinkClick r:id="rId4"/>
          </p:cNvPr>
          <p:cNvSpPr/>
          <p:nvPr/>
        </p:nvSpPr>
        <p:spPr>
          <a:xfrm>
            <a:off x="4616925" y="1693125"/>
            <a:ext cx="3812700" cy="2859525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4616925" y="1266325"/>
            <a:ext cx="38127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Low Light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688" y="2267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 Detection</a:t>
            </a:r>
            <a:endParaRPr/>
          </a:p>
        </p:txBody>
      </p:sp>
      <p:sp>
        <p:nvSpPr>
          <p:cNvPr id="124" name="Shape 124" title="IMG_0428.MOV">
            <a:hlinkClick r:id="rId3"/>
          </p:cNvPr>
          <p:cNvSpPr/>
          <p:nvPr/>
        </p:nvSpPr>
        <p:spPr>
          <a:xfrm>
            <a:off x="206975" y="1410700"/>
            <a:ext cx="4103375" cy="3077525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5" name="Shape 125" title="dogdetection.mp4">
            <a:hlinkClick r:id="rId5"/>
          </p:cNvPr>
          <p:cNvSpPr/>
          <p:nvPr/>
        </p:nvSpPr>
        <p:spPr>
          <a:xfrm>
            <a:off x="4462750" y="1086525"/>
            <a:ext cx="4528850" cy="3396638"/>
          </a:xfrm>
          <a:prstGeom prst="rect">
            <a:avLst/>
          </a:prstGeom>
          <a:blipFill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